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8" r:id="rId3"/>
    <p:sldId id="274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72" r:id="rId13"/>
    <p:sldId id="266" r:id="rId14"/>
    <p:sldId id="267" r:id="rId15"/>
    <p:sldId id="269" r:id="rId16"/>
    <p:sldId id="268" r:id="rId17"/>
    <p:sldId id="270" r:id="rId18"/>
    <p:sldId id="273" r:id="rId19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953" autoAdjust="0"/>
  </p:normalViewPr>
  <p:slideViewPr>
    <p:cSldViewPr>
      <p:cViewPr>
        <p:scale>
          <a:sx n="70" d="100"/>
          <a:sy n="70" d="100"/>
        </p:scale>
        <p:origin x="-116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8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CE29AE-58E5-4E55-AC30-CFFCFFB47F6F}" type="doc">
      <dgm:prSet loTypeId="urn:microsoft.com/office/officeart/2005/8/layout/radial6" loCatId="cycle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s-ES"/>
        </a:p>
      </dgm:t>
    </dgm:pt>
    <dgm:pt modelId="{7C3BA79E-83D9-4FAB-B82C-190840DAC80E}">
      <dgm:prSet phldrT="[Texto]" custT="1"/>
      <dgm:spPr/>
      <dgm:t>
        <a:bodyPr/>
        <a:lstStyle/>
        <a:p>
          <a:r>
            <a:rPr lang="es-ES" sz="1800" b="1" dirty="0" smtClean="0">
              <a:solidFill>
                <a:schemeClr val="accent1">
                  <a:lumMod val="50000"/>
                </a:schemeClr>
              </a:solidFill>
            </a:rPr>
            <a:t>interaction</a:t>
          </a:r>
          <a:endParaRPr lang="es-ES" sz="1800" b="1" dirty="0">
            <a:solidFill>
              <a:schemeClr val="accent1">
                <a:lumMod val="50000"/>
              </a:schemeClr>
            </a:solidFill>
          </a:endParaRPr>
        </a:p>
      </dgm:t>
    </dgm:pt>
    <dgm:pt modelId="{587C5E3F-1A84-4394-9133-8A8639158401}" type="parTrans" cxnId="{E8E85A22-A962-4588-AFC9-1107A9B5DB5A}">
      <dgm:prSet/>
      <dgm:spPr/>
      <dgm:t>
        <a:bodyPr/>
        <a:lstStyle/>
        <a:p>
          <a:endParaRPr lang="es-ES"/>
        </a:p>
      </dgm:t>
    </dgm:pt>
    <dgm:pt modelId="{95C52233-23E9-4DAA-B769-1C2B8EB1962F}" type="sibTrans" cxnId="{E8E85A22-A962-4588-AFC9-1107A9B5DB5A}">
      <dgm:prSet/>
      <dgm:spPr/>
      <dgm:t>
        <a:bodyPr/>
        <a:lstStyle/>
        <a:p>
          <a:endParaRPr lang="es-ES"/>
        </a:p>
      </dgm:t>
    </dgm:pt>
    <dgm:pt modelId="{692861AD-B0D1-4582-8BF1-F6184862D56A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50000"/>
                </a:schemeClr>
              </a:solidFill>
            </a:rPr>
            <a:t>pairs</a:t>
          </a:r>
          <a:endParaRPr lang="es-ES" dirty="0">
            <a:solidFill>
              <a:schemeClr val="accent1">
                <a:lumMod val="50000"/>
              </a:schemeClr>
            </a:solidFill>
          </a:endParaRPr>
        </a:p>
      </dgm:t>
    </dgm:pt>
    <dgm:pt modelId="{A5A88020-6588-4F34-A5CB-2FD4FD8EBF52}" type="parTrans" cxnId="{2AB74FA2-5257-48AF-AC9E-E7CD5FF18CE8}">
      <dgm:prSet/>
      <dgm:spPr/>
      <dgm:t>
        <a:bodyPr/>
        <a:lstStyle/>
        <a:p>
          <a:endParaRPr lang="es-ES"/>
        </a:p>
      </dgm:t>
    </dgm:pt>
    <dgm:pt modelId="{4D66C00E-555F-4284-B1C7-64F97C7D5AA4}" type="sibTrans" cxnId="{2AB74FA2-5257-48AF-AC9E-E7CD5FF18CE8}">
      <dgm:prSet/>
      <dgm:spPr/>
      <dgm:t>
        <a:bodyPr/>
        <a:lstStyle/>
        <a:p>
          <a:endParaRPr lang="es-ES"/>
        </a:p>
      </dgm:t>
    </dgm:pt>
    <dgm:pt modelId="{439FC74D-CD1A-4E61-B3AF-E7966C621E4B}">
      <dgm:prSet phldrT="[Texto]"/>
      <dgm:spPr/>
      <dgm:t>
        <a:bodyPr/>
        <a:lstStyle/>
        <a:p>
          <a:r>
            <a:rPr lang="en-US" noProof="0" dirty="0" smtClean="0">
              <a:solidFill>
                <a:schemeClr val="accent1">
                  <a:lumMod val="50000"/>
                </a:schemeClr>
              </a:solidFill>
            </a:rPr>
            <a:t>triads</a:t>
          </a:r>
          <a:endParaRPr lang="en-US" noProof="0" dirty="0">
            <a:solidFill>
              <a:schemeClr val="accent1">
                <a:lumMod val="50000"/>
              </a:schemeClr>
            </a:solidFill>
          </a:endParaRPr>
        </a:p>
      </dgm:t>
    </dgm:pt>
    <dgm:pt modelId="{E5B8E219-BFAF-4287-A3F1-FA9226D08B02}" type="parTrans" cxnId="{172AA8C2-2057-4E60-8A19-8DB1CE7D5466}">
      <dgm:prSet/>
      <dgm:spPr/>
      <dgm:t>
        <a:bodyPr/>
        <a:lstStyle/>
        <a:p>
          <a:endParaRPr lang="es-ES"/>
        </a:p>
      </dgm:t>
    </dgm:pt>
    <dgm:pt modelId="{39FEDB2A-B664-47D5-BA2D-0E340726B85B}" type="sibTrans" cxnId="{172AA8C2-2057-4E60-8A19-8DB1CE7D5466}">
      <dgm:prSet/>
      <dgm:spPr/>
      <dgm:t>
        <a:bodyPr/>
        <a:lstStyle/>
        <a:p>
          <a:endParaRPr lang="es-ES"/>
        </a:p>
      </dgm:t>
    </dgm:pt>
    <dgm:pt modelId="{DA1C021D-C662-4DD7-A660-1CA80F454B6D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50000"/>
                </a:schemeClr>
              </a:solidFill>
            </a:rPr>
            <a:t>Small groups</a:t>
          </a:r>
          <a:endParaRPr lang="es-ES" dirty="0">
            <a:solidFill>
              <a:schemeClr val="accent1">
                <a:lumMod val="50000"/>
              </a:schemeClr>
            </a:solidFill>
          </a:endParaRPr>
        </a:p>
      </dgm:t>
    </dgm:pt>
    <dgm:pt modelId="{20654AF7-3545-497F-8EB1-CB11EE2FC72C}" type="parTrans" cxnId="{97B410A3-4975-4C15-AD03-01663483E52C}">
      <dgm:prSet/>
      <dgm:spPr/>
      <dgm:t>
        <a:bodyPr/>
        <a:lstStyle/>
        <a:p>
          <a:endParaRPr lang="es-ES"/>
        </a:p>
      </dgm:t>
    </dgm:pt>
    <dgm:pt modelId="{0315F90D-9B5C-46C0-9EB2-DC036B320C7E}" type="sibTrans" cxnId="{97B410A3-4975-4C15-AD03-01663483E52C}">
      <dgm:prSet/>
      <dgm:spPr/>
      <dgm:t>
        <a:bodyPr/>
        <a:lstStyle/>
        <a:p>
          <a:endParaRPr lang="es-ES"/>
        </a:p>
      </dgm:t>
    </dgm:pt>
    <dgm:pt modelId="{69AC59B1-14FD-4122-AAE7-747882D45004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50000"/>
                </a:schemeClr>
              </a:solidFill>
            </a:rPr>
            <a:t>A whole group</a:t>
          </a:r>
        </a:p>
      </dgm:t>
    </dgm:pt>
    <dgm:pt modelId="{11EF1EC7-3196-4F43-92DE-71C28F5A598D}" type="parTrans" cxnId="{9F463672-16DB-4D1B-A86F-33E45AF6C555}">
      <dgm:prSet/>
      <dgm:spPr/>
      <dgm:t>
        <a:bodyPr/>
        <a:lstStyle/>
        <a:p>
          <a:endParaRPr lang="es-ES"/>
        </a:p>
      </dgm:t>
    </dgm:pt>
    <dgm:pt modelId="{458A24B3-633E-43DF-A426-69F18195E917}" type="sibTrans" cxnId="{9F463672-16DB-4D1B-A86F-33E45AF6C555}">
      <dgm:prSet/>
      <dgm:spPr/>
      <dgm:t>
        <a:bodyPr/>
        <a:lstStyle/>
        <a:p>
          <a:endParaRPr lang="es-ES"/>
        </a:p>
      </dgm:t>
    </dgm:pt>
    <dgm:pt modelId="{DF2CD376-5CE5-4093-809A-3B590F8A1F81}" type="pres">
      <dgm:prSet presAssocID="{0BCE29AE-58E5-4E55-AC30-CFFCFFB47F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29DADCB-BD0F-4C13-8F89-02B5FFF1E277}" type="pres">
      <dgm:prSet presAssocID="{7C3BA79E-83D9-4FAB-B82C-190840DAC80E}" presName="centerShape" presStyleLbl="node0" presStyleIdx="0" presStyleCnt="1" custScaleX="133378"/>
      <dgm:spPr/>
      <dgm:t>
        <a:bodyPr/>
        <a:lstStyle/>
        <a:p>
          <a:endParaRPr lang="es-CL"/>
        </a:p>
      </dgm:t>
    </dgm:pt>
    <dgm:pt modelId="{3AAB7802-B7BD-49CC-B234-D63B073314BE}" type="pres">
      <dgm:prSet presAssocID="{692861AD-B0D1-4582-8BF1-F6184862D56A}" presName="node" presStyleLbl="node1" presStyleIdx="0" presStyleCnt="4" custRadScaleRad="90556" custRadScaleInc="-118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7A0ACCC-E8EF-4062-A5B1-51AC170C728C}" type="pres">
      <dgm:prSet presAssocID="{692861AD-B0D1-4582-8BF1-F6184862D56A}" presName="dummy" presStyleCnt="0"/>
      <dgm:spPr/>
      <dgm:t>
        <a:bodyPr/>
        <a:lstStyle/>
        <a:p>
          <a:endParaRPr lang="es-CL"/>
        </a:p>
      </dgm:t>
    </dgm:pt>
    <dgm:pt modelId="{802390A7-30B4-47EC-B48A-B8076DF6DF7C}" type="pres">
      <dgm:prSet presAssocID="{4D66C00E-555F-4284-B1C7-64F97C7D5AA4}" presName="sibTrans" presStyleLbl="sibTrans2D1" presStyleIdx="0" presStyleCnt="4"/>
      <dgm:spPr/>
      <dgm:t>
        <a:bodyPr/>
        <a:lstStyle/>
        <a:p>
          <a:endParaRPr lang="es-CL"/>
        </a:p>
      </dgm:t>
    </dgm:pt>
    <dgm:pt modelId="{AB4AC5CF-2D44-484A-B0A6-92F3C796E200}" type="pres">
      <dgm:prSet presAssocID="{439FC74D-CD1A-4E61-B3AF-E7966C621E4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B6FC042-FA9F-4932-9333-D793407ABBE1}" type="pres">
      <dgm:prSet presAssocID="{439FC74D-CD1A-4E61-B3AF-E7966C621E4B}" presName="dummy" presStyleCnt="0"/>
      <dgm:spPr/>
      <dgm:t>
        <a:bodyPr/>
        <a:lstStyle/>
        <a:p>
          <a:endParaRPr lang="es-CL"/>
        </a:p>
      </dgm:t>
    </dgm:pt>
    <dgm:pt modelId="{960EC06F-A319-4E6A-ADAC-B0C56C140CD9}" type="pres">
      <dgm:prSet presAssocID="{39FEDB2A-B664-47D5-BA2D-0E340726B85B}" presName="sibTrans" presStyleLbl="sibTrans2D1" presStyleIdx="1" presStyleCnt="4"/>
      <dgm:spPr/>
      <dgm:t>
        <a:bodyPr/>
        <a:lstStyle/>
        <a:p>
          <a:endParaRPr lang="es-CL"/>
        </a:p>
      </dgm:t>
    </dgm:pt>
    <dgm:pt modelId="{76E83FA6-5B71-4D85-9EEA-D20F2BEDE1D6}" type="pres">
      <dgm:prSet presAssocID="{DA1C021D-C662-4DD7-A660-1CA80F454B6D}" presName="node" presStyleLbl="node1" presStyleIdx="2" presStyleCnt="4" custRadScaleRad="85523" custRadScaleInc="125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EDCE67-B509-48F1-9D71-D0C4BA8ED27F}" type="pres">
      <dgm:prSet presAssocID="{DA1C021D-C662-4DD7-A660-1CA80F454B6D}" presName="dummy" presStyleCnt="0"/>
      <dgm:spPr/>
      <dgm:t>
        <a:bodyPr/>
        <a:lstStyle/>
        <a:p>
          <a:endParaRPr lang="es-CL"/>
        </a:p>
      </dgm:t>
    </dgm:pt>
    <dgm:pt modelId="{AD541924-7502-4FF3-97DC-AC649917EC1B}" type="pres">
      <dgm:prSet presAssocID="{0315F90D-9B5C-46C0-9EB2-DC036B320C7E}" presName="sibTrans" presStyleLbl="sibTrans2D1" presStyleIdx="2" presStyleCnt="4"/>
      <dgm:spPr/>
      <dgm:t>
        <a:bodyPr/>
        <a:lstStyle/>
        <a:p>
          <a:endParaRPr lang="es-CL"/>
        </a:p>
      </dgm:t>
    </dgm:pt>
    <dgm:pt modelId="{254EF334-74F4-49B2-AA08-C826F1D90E31}" type="pres">
      <dgm:prSet presAssocID="{69AC59B1-14FD-4122-AAE7-747882D4500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25BC4D-D97A-496E-9BF5-9758B006B22E}" type="pres">
      <dgm:prSet presAssocID="{69AC59B1-14FD-4122-AAE7-747882D45004}" presName="dummy" presStyleCnt="0"/>
      <dgm:spPr/>
      <dgm:t>
        <a:bodyPr/>
        <a:lstStyle/>
        <a:p>
          <a:endParaRPr lang="es-CL"/>
        </a:p>
      </dgm:t>
    </dgm:pt>
    <dgm:pt modelId="{1BF48F7A-B7DE-4D85-8414-6A932C6E5C92}" type="pres">
      <dgm:prSet presAssocID="{458A24B3-633E-43DF-A426-69F18195E917}" presName="sibTrans" presStyleLbl="sibTrans2D1" presStyleIdx="3" presStyleCnt="4"/>
      <dgm:spPr/>
      <dgm:t>
        <a:bodyPr/>
        <a:lstStyle/>
        <a:p>
          <a:endParaRPr lang="es-CL"/>
        </a:p>
      </dgm:t>
    </dgm:pt>
  </dgm:ptLst>
  <dgm:cxnLst>
    <dgm:cxn modelId="{0C15D70F-37BD-44C4-8A56-6ECCE88A1588}" type="presOf" srcId="{692861AD-B0D1-4582-8BF1-F6184862D56A}" destId="{3AAB7802-B7BD-49CC-B234-D63B073314BE}" srcOrd="0" destOrd="0" presId="urn:microsoft.com/office/officeart/2005/8/layout/radial6"/>
    <dgm:cxn modelId="{9F463672-16DB-4D1B-A86F-33E45AF6C555}" srcId="{7C3BA79E-83D9-4FAB-B82C-190840DAC80E}" destId="{69AC59B1-14FD-4122-AAE7-747882D45004}" srcOrd="3" destOrd="0" parTransId="{11EF1EC7-3196-4F43-92DE-71C28F5A598D}" sibTransId="{458A24B3-633E-43DF-A426-69F18195E917}"/>
    <dgm:cxn modelId="{C22AF150-E42F-445A-8EFA-F10E20F1B82C}" type="presOf" srcId="{439FC74D-CD1A-4E61-B3AF-E7966C621E4B}" destId="{AB4AC5CF-2D44-484A-B0A6-92F3C796E200}" srcOrd="0" destOrd="0" presId="urn:microsoft.com/office/officeart/2005/8/layout/radial6"/>
    <dgm:cxn modelId="{6D31DAAF-0774-461A-B0F7-9CCF13D6310D}" type="presOf" srcId="{0315F90D-9B5C-46C0-9EB2-DC036B320C7E}" destId="{AD541924-7502-4FF3-97DC-AC649917EC1B}" srcOrd="0" destOrd="0" presId="urn:microsoft.com/office/officeart/2005/8/layout/radial6"/>
    <dgm:cxn modelId="{79790F15-D0A8-4AAB-8BA9-4BF2F6C6407E}" type="presOf" srcId="{458A24B3-633E-43DF-A426-69F18195E917}" destId="{1BF48F7A-B7DE-4D85-8414-6A932C6E5C92}" srcOrd="0" destOrd="0" presId="urn:microsoft.com/office/officeart/2005/8/layout/radial6"/>
    <dgm:cxn modelId="{2AB74FA2-5257-48AF-AC9E-E7CD5FF18CE8}" srcId="{7C3BA79E-83D9-4FAB-B82C-190840DAC80E}" destId="{692861AD-B0D1-4582-8BF1-F6184862D56A}" srcOrd="0" destOrd="0" parTransId="{A5A88020-6588-4F34-A5CB-2FD4FD8EBF52}" sibTransId="{4D66C00E-555F-4284-B1C7-64F97C7D5AA4}"/>
    <dgm:cxn modelId="{CEB4189F-C045-4944-9293-E63E51460BA8}" type="presOf" srcId="{DA1C021D-C662-4DD7-A660-1CA80F454B6D}" destId="{76E83FA6-5B71-4D85-9EEA-D20F2BEDE1D6}" srcOrd="0" destOrd="0" presId="urn:microsoft.com/office/officeart/2005/8/layout/radial6"/>
    <dgm:cxn modelId="{E8E85A22-A962-4588-AFC9-1107A9B5DB5A}" srcId="{0BCE29AE-58E5-4E55-AC30-CFFCFFB47F6F}" destId="{7C3BA79E-83D9-4FAB-B82C-190840DAC80E}" srcOrd="0" destOrd="0" parTransId="{587C5E3F-1A84-4394-9133-8A8639158401}" sibTransId="{95C52233-23E9-4DAA-B769-1C2B8EB1962F}"/>
    <dgm:cxn modelId="{8B03AED9-6400-4466-A3C2-901E60B9F81F}" type="presOf" srcId="{39FEDB2A-B664-47D5-BA2D-0E340726B85B}" destId="{960EC06F-A319-4E6A-ADAC-B0C56C140CD9}" srcOrd="0" destOrd="0" presId="urn:microsoft.com/office/officeart/2005/8/layout/radial6"/>
    <dgm:cxn modelId="{2D087830-2B86-4BFC-B879-22B0DCFB8515}" type="presOf" srcId="{69AC59B1-14FD-4122-AAE7-747882D45004}" destId="{254EF334-74F4-49B2-AA08-C826F1D90E31}" srcOrd="0" destOrd="0" presId="urn:microsoft.com/office/officeart/2005/8/layout/radial6"/>
    <dgm:cxn modelId="{70F23D25-65DE-4A59-9A49-3C955D1C6FF6}" type="presOf" srcId="{7C3BA79E-83D9-4FAB-B82C-190840DAC80E}" destId="{E29DADCB-BD0F-4C13-8F89-02B5FFF1E277}" srcOrd="0" destOrd="0" presId="urn:microsoft.com/office/officeart/2005/8/layout/radial6"/>
    <dgm:cxn modelId="{172AA8C2-2057-4E60-8A19-8DB1CE7D5466}" srcId="{7C3BA79E-83D9-4FAB-B82C-190840DAC80E}" destId="{439FC74D-CD1A-4E61-B3AF-E7966C621E4B}" srcOrd="1" destOrd="0" parTransId="{E5B8E219-BFAF-4287-A3F1-FA9226D08B02}" sibTransId="{39FEDB2A-B664-47D5-BA2D-0E340726B85B}"/>
    <dgm:cxn modelId="{1C36D13C-3607-4EA6-9DDF-7BD233132EA0}" type="presOf" srcId="{0BCE29AE-58E5-4E55-AC30-CFFCFFB47F6F}" destId="{DF2CD376-5CE5-4093-809A-3B590F8A1F81}" srcOrd="0" destOrd="0" presId="urn:microsoft.com/office/officeart/2005/8/layout/radial6"/>
    <dgm:cxn modelId="{97B410A3-4975-4C15-AD03-01663483E52C}" srcId="{7C3BA79E-83D9-4FAB-B82C-190840DAC80E}" destId="{DA1C021D-C662-4DD7-A660-1CA80F454B6D}" srcOrd="2" destOrd="0" parTransId="{20654AF7-3545-497F-8EB1-CB11EE2FC72C}" sibTransId="{0315F90D-9B5C-46C0-9EB2-DC036B320C7E}"/>
    <dgm:cxn modelId="{EFE7E27F-103B-47EA-B2F1-B28C95562750}" type="presOf" srcId="{4D66C00E-555F-4284-B1C7-64F97C7D5AA4}" destId="{802390A7-30B4-47EC-B48A-B8076DF6DF7C}" srcOrd="0" destOrd="0" presId="urn:microsoft.com/office/officeart/2005/8/layout/radial6"/>
    <dgm:cxn modelId="{8DF0C2B3-312D-4035-9A29-A45B520745E8}" type="presParOf" srcId="{DF2CD376-5CE5-4093-809A-3B590F8A1F81}" destId="{E29DADCB-BD0F-4C13-8F89-02B5FFF1E277}" srcOrd="0" destOrd="0" presId="urn:microsoft.com/office/officeart/2005/8/layout/radial6"/>
    <dgm:cxn modelId="{D6BA5A77-5041-4353-AAF2-1771EC8E1FCE}" type="presParOf" srcId="{DF2CD376-5CE5-4093-809A-3B590F8A1F81}" destId="{3AAB7802-B7BD-49CC-B234-D63B073314BE}" srcOrd="1" destOrd="0" presId="urn:microsoft.com/office/officeart/2005/8/layout/radial6"/>
    <dgm:cxn modelId="{79196A5B-83B9-4479-8275-DEED0FBCFCFC}" type="presParOf" srcId="{DF2CD376-5CE5-4093-809A-3B590F8A1F81}" destId="{C7A0ACCC-E8EF-4062-A5B1-51AC170C728C}" srcOrd="2" destOrd="0" presId="urn:microsoft.com/office/officeart/2005/8/layout/radial6"/>
    <dgm:cxn modelId="{2BD27F00-3DFE-4C3F-81F2-2945C2192313}" type="presParOf" srcId="{DF2CD376-5CE5-4093-809A-3B590F8A1F81}" destId="{802390A7-30B4-47EC-B48A-B8076DF6DF7C}" srcOrd="3" destOrd="0" presId="urn:microsoft.com/office/officeart/2005/8/layout/radial6"/>
    <dgm:cxn modelId="{968A4BED-A7E6-48FC-BFAE-EB30C8D4603D}" type="presParOf" srcId="{DF2CD376-5CE5-4093-809A-3B590F8A1F81}" destId="{AB4AC5CF-2D44-484A-B0A6-92F3C796E200}" srcOrd="4" destOrd="0" presId="urn:microsoft.com/office/officeart/2005/8/layout/radial6"/>
    <dgm:cxn modelId="{70BAB37E-327A-4398-A912-C6CEE744D13A}" type="presParOf" srcId="{DF2CD376-5CE5-4093-809A-3B590F8A1F81}" destId="{3B6FC042-FA9F-4932-9333-D793407ABBE1}" srcOrd="5" destOrd="0" presId="urn:microsoft.com/office/officeart/2005/8/layout/radial6"/>
    <dgm:cxn modelId="{7F5CA387-6114-4FAF-9F96-7099AB3FF655}" type="presParOf" srcId="{DF2CD376-5CE5-4093-809A-3B590F8A1F81}" destId="{960EC06F-A319-4E6A-ADAC-B0C56C140CD9}" srcOrd="6" destOrd="0" presId="urn:microsoft.com/office/officeart/2005/8/layout/radial6"/>
    <dgm:cxn modelId="{256AE3A6-0093-4F79-B404-44B9692E393F}" type="presParOf" srcId="{DF2CD376-5CE5-4093-809A-3B590F8A1F81}" destId="{76E83FA6-5B71-4D85-9EEA-D20F2BEDE1D6}" srcOrd="7" destOrd="0" presId="urn:microsoft.com/office/officeart/2005/8/layout/radial6"/>
    <dgm:cxn modelId="{1C7FCBC4-6AAF-4C02-A9E8-967795363139}" type="presParOf" srcId="{DF2CD376-5CE5-4093-809A-3B590F8A1F81}" destId="{24EDCE67-B509-48F1-9D71-D0C4BA8ED27F}" srcOrd="8" destOrd="0" presId="urn:microsoft.com/office/officeart/2005/8/layout/radial6"/>
    <dgm:cxn modelId="{B6E76564-E681-4C42-9654-F73FC383C1F0}" type="presParOf" srcId="{DF2CD376-5CE5-4093-809A-3B590F8A1F81}" destId="{AD541924-7502-4FF3-97DC-AC649917EC1B}" srcOrd="9" destOrd="0" presId="urn:microsoft.com/office/officeart/2005/8/layout/radial6"/>
    <dgm:cxn modelId="{6F7375A8-7C6E-4DD7-98D7-C42B61400D60}" type="presParOf" srcId="{DF2CD376-5CE5-4093-809A-3B590F8A1F81}" destId="{254EF334-74F4-49B2-AA08-C826F1D90E31}" srcOrd="10" destOrd="0" presId="urn:microsoft.com/office/officeart/2005/8/layout/radial6"/>
    <dgm:cxn modelId="{70AC24CF-0A62-43C5-A04D-F7C28E8DBA3F}" type="presParOf" srcId="{DF2CD376-5CE5-4093-809A-3B590F8A1F81}" destId="{7925BC4D-D97A-496E-9BF5-9758B006B22E}" srcOrd="11" destOrd="0" presId="urn:microsoft.com/office/officeart/2005/8/layout/radial6"/>
    <dgm:cxn modelId="{1E0CABB2-2710-4A5E-AD4C-B1E25F067CED}" type="presParOf" srcId="{DF2CD376-5CE5-4093-809A-3B590F8A1F81}" destId="{1BF48F7A-B7DE-4D85-8414-6A932C6E5C92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F48F7A-B7DE-4D85-8414-6A932C6E5C92}">
      <dsp:nvSpPr>
        <dsp:cNvPr id="0" name=""/>
        <dsp:cNvSpPr/>
      </dsp:nvSpPr>
      <dsp:spPr>
        <a:xfrm>
          <a:off x="1302169" y="569509"/>
          <a:ext cx="2907491" cy="2907491"/>
        </a:xfrm>
        <a:prstGeom prst="blockArc">
          <a:avLst>
            <a:gd name="adj1" fmla="val 11125203"/>
            <a:gd name="adj2" fmla="val 16196104"/>
            <a:gd name="adj3" fmla="val 4639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6">
                <a:tint val="60000"/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541924-7502-4FF3-97DC-AC649917EC1B}">
      <dsp:nvSpPr>
        <dsp:cNvPr id="0" name=""/>
        <dsp:cNvSpPr/>
      </dsp:nvSpPr>
      <dsp:spPr>
        <a:xfrm>
          <a:off x="1293557" y="229791"/>
          <a:ext cx="2907491" cy="2907491"/>
        </a:xfrm>
        <a:prstGeom prst="blockArc">
          <a:avLst>
            <a:gd name="adj1" fmla="val 5383039"/>
            <a:gd name="adj2" fmla="val 10300541"/>
            <a:gd name="adj3" fmla="val 4639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6">
                <a:tint val="60000"/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0EC06F-A319-4E6A-ADAC-B0C56C140CD9}">
      <dsp:nvSpPr>
        <dsp:cNvPr id="0" name=""/>
        <dsp:cNvSpPr/>
      </dsp:nvSpPr>
      <dsp:spPr>
        <a:xfrm>
          <a:off x="1323454" y="229958"/>
          <a:ext cx="2907491" cy="2907491"/>
        </a:xfrm>
        <a:prstGeom prst="blockArc">
          <a:avLst>
            <a:gd name="adj1" fmla="val 499050"/>
            <a:gd name="adj2" fmla="val 5455420"/>
            <a:gd name="adj3" fmla="val 4639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6">
                <a:tint val="60000"/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2390A7-30B4-47EC-B48A-B8076DF6DF7C}">
      <dsp:nvSpPr>
        <dsp:cNvPr id="0" name=""/>
        <dsp:cNvSpPr/>
      </dsp:nvSpPr>
      <dsp:spPr>
        <a:xfrm>
          <a:off x="1314860" y="569438"/>
          <a:ext cx="2907491" cy="2907491"/>
        </a:xfrm>
        <a:prstGeom prst="blockArc">
          <a:avLst>
            <a:gd name="adj1" fmla="val 16165379"/>
            <a:gd name="adj2" fmla="val 21274970"/>
            <a:gd name="adj3" fmla="val 4639"/>
          </a:avLst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6">
                <a:tint val="60000"/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9DADCB-BD0F-4C13-8F89-02B5FFF1E277}">
      <dsp:nvSpPr>
        <dsp:cNvPr id="0" name=""/>
        <dsp:cNvSpPr/>
      </dsp:nvSpPr>
      <dsp:spPr>
        <a:xfrm>
          <a:off x="1869984" y="1220138"/>
          <a:ext cx="1784559" cy="133797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solidFill>
                <a:schemeClr val="accent1">
                  <a:lumMod val="50000"/>
                </a:schemeClr>
              </a:solidFill>
            </a:rPr>
            <a:t>interaction</a:t>
          </a:r>
          <a:endParaRPr lang="es-ES" sz="18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69984" y="1220138"/>
        <a:ext cx="1784559" cy="1337971"/>
      </dsp:txXfrm>
    </dsp:sp>
    <dsp:sp modelId="{3AAB7802-B7BD-49CC-B234-D63B073314BE}">
      <dsp:nvSpPr>
        <dsp:cNvPr id="0" name=""/>
        <dsp:cNvSpPr/>
      </dsp:nvSpPr>
      <dsp:spPr>
        <a:xfrm>
          <a:off x="2286015" y="134937"/>
          <a:ext cx="936580" cy="93658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accent1">
                  <a:lumMod val="50000"/>
                </a:schemeClr>
              </a:solidFill>
            </a:rPr>
            <a:t>pairs</a:t>
          </a:r>
          <a:endParaRPr lang="es-ES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286015" y="134937"/>
        <a:ext cx="936580" cy="936580"/>
      </dsp:txXfrm>
    </dsp:sp>
    <dsp:sp modelId="{AB4AC5CF-2D44-484A-B0A6-92F3C796E200}">
      <dsp:nvSpPr>
        <dsp:cNvPr id="0" name=""/>
        <dsp:cNvSpPr/>
      </dsp:nvSpPr>
      <dsp:spPr>
        <a:xfrm>
          <a:off x="3714002" y="1420833"/>
          <a:ext cx="936580" cy="93658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noProof="0" dirty="0" smtClean="0">
              <a:solidFill>
                <a:schemeClr val="accent1">
                  <a:lumMod val="50000"/>
                </a:schemeClr>
              </a:solidFill>
            </a:rPr>
            <a:t>triads</a:t>
          </a:r>
          <a:endParaRPr lang="en-US" sz="1500" kern="1200" noProof="0" dirty="0">
            <a:solidFill>
              <a:schemeClr val="accent1">
                <a:lumMod val="50000"/>
              </a:schemeClr>
            </a:solidFill>
          </a:endParaRPr>
        </a:p>
      </dsp:txBody>
      <dsp:txXfrm>
        <a:off x="3714002" y="1420833"/>
        <a:ext cx="936580" cy="936580"/>
      </dsp:txXfrm>
    </dsp:sp>
    <dsp:sp modelId="{76E83FA6-5B71-4D85-9EEA-D20F2BEDE1D6}">
      <dsp:nvSpPr>
        <dsp:cNvPr id="0" name=""/>
        <dsp:cNvSpPr/>
      </dsp:nvSpPr>
      <dsp:spPr>
        <a:xfrm>
          <a:off x="2286019" y="2635259"/>
          <a:ext cx="936580" cy="93658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accent1">
                  <a:lumMod val="50000"/>
                </a:schemeClr>
              </a:solidFill>
            </a:rPr>
            <a:t>Small groups</a:t>
          </a:r>
          <a:endParaRPr lang="es-ES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286019" y="2635259"/>
        <a:ext cx="936580" cy="936580"/>
      </dsp:txXfrm>
    </dsp:sp>
    <dsp:sp modelId="{254EF334-74F4-49B2-AA08-C826F1D90E31}">
      <dsp:nvSpPr>
        <dsp:cNvPr id="0" name=""/>
        <dsp:cNvSpPr/>
      </dsp:nvSpPr>
      <dsp:spPr>
        <a:xfrm>
          <a:off x="873944" y="1420833"/>
          <a:ext cx="936580" cy="93658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accent1">
                  <a:lumMod val="50000"/>
                </a:schemeClr>
              </a:solidFill>
            </a:rPr>
            <a:t>A whole group</a:t>
          </a:r>
        </a:p>
      </dsp:txBody>
      <dsp:txXfrm>
        <a:off x="873944" y="1420833"/>
        <a:ext cx="936580" cy="936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E971B4-235E-4CBB-BCBD-D37F8AC961AA}" type="datetimeFigureOut">
              <a:rPr lang="es-ES" smtClean="0"/>
              <a:pPr/>
              <a:t>21/06/2014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0E6F2-CE33-4BED-A07C-B11EA3C4825E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841998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0E6F2-CE33-4BED-A07C-B11EA3C4825E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304560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0E6F2-CE33-4BED-A07C-B11EA3C4825E}" type="slidenum">
              <a:rPr lang="es-E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24865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7C18689-C976-4D85-8910-1A076FBA4F05}" type="datetimeFigureOut">
              <a:rPr lang="es-CL" smtClean="0"/>
              <a:pPr/>
              <a:t>21-06-2014</a:t>
            </a:fld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4D81267-34F9-4E3E-8326-0BBEDA882612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s-CL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14546" y="2143116"/>
            <a:ext cx="4419600" cy="2090663"/>
          </a:xfrm>
        </p:spPr>
        <p:txBody>
          <a:bodyPr>
            <a:normAutofit fontScale="90000"/>
          </a:bodyPr>
          <a:lstStyle/>
          <a:p>
            <a:pPr algn="ctr"/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5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Communicative</a:t>
            </a:r>
            <a:r>
              <a:rPr lang="es-CL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Language Teaching</a:t>
            </a: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Larsen-Freeman (2004)</a:t>
            </a:r>
            <a:endParaRPr lang="es-C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643570" y="5143512"/>
            <a:ext cx="3160672" cy="1066800"/>
          </a:xfrm>
        </p:spPr>
        <p:txBody>
          <a:bodyPr>
            <a:noAutofit/>
          </a:bodyPr>
          <a:lstStyle/>
          <a:p>
            <a:r>
              <a:rPr lang="es-CL" sz="2400" dirty="0" smtClean="0"/>
              <a:t>By </a:t>
            </a:r>
          </a:p>
          <a:p>
            <a:r>
              <a:rPr lang="es-CL" sz="2400" dirty="0" smtClean="0"/>
              <a:t>Marcela Bascourt</a:t>
            </a:r>
          </a:p>
          <a:p>
            <a:r>
              <a:rPr lang="es-CL" sz="2400" dirty="0" smtClean="0"/>
              <a:t>Susan Saavedra</a:t>
            </a: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xmlns="" val="1355395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571480"/>
            <a:ext cx="73152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are the feelings of the students dealt with?</a:t>
            </a:r>
            <a:endParaRPr lang="es-C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28662" y="1643050"/>
            <a:ext cx="7315200" cy="438055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CL" sz="2400" dirty="0"/>
          </a:p>
          <a:p>
            <a:r>
              <a:rPr lang="es-CL" sz="2400" dirty="0" smtClean="0"/>
              <a:t>As Larsen-Freeman (2004) notes “</a:t>
            </a:r>
            <a:r>
              <a:rPr lang="es-CL" sz="2400" dirty="0" err="1" smtClean="0"/>
              <a:t>students</a:t>
            </a:r>
            <a:r>
              <a:rPr lang="es-CL" sz="2400" dirty="0" smtClean="0"/>
              <a:t> will be motivated to study a foreign language since they</a:t>
            </a:r>
            <a:r>
              <a:rPr lang="es-CL" sz="2400" dirty="0"/>
              <a:t> </a:t>
            </a:r>
            <a:r>
              <a:rPr lang="es-CL" sz="2400" dirty="0" smtClean="0"/>
              <a:t>will feel they are learning to do something </a:t>
            </a:r>
            <a:r>
              <a:rPr lang="es-CL" sz="2400" b="1" dirty="0" smtClean="0"/>
              <a:t>useful</a:t>
            </a:r>
            <a:r>
              <a:rPr lang="es-CL" sz="2400" dirty="0" smtClean="0"/>
              <a:t>” (p. 130)</a:t>
            </a:r>
            <a:endParaRPr lang="es-CL" sz="2400" dirty="0"/>
          </a:p>
          <a:p>
            <a:endParaRPr lang="es-CL" sz="2400" dirty="0"/>
          </a:p>
          <a:p>
            <a:r>
              <a:rPr lang="es-CL" sz="2400" dirty="0" smtClean="0"/>
              <a:t>Students need opportunities </a:t>
            </a:r>
            <a:r>
              <a:rPr lang="es-CL" sz="2400" b="1" dirty="0" smtClean="0"/>
              <a:t>to express</a:t>
            </a:r>
            <a:r>
              <a:rPr lang="es-CL" sz="2400" dirty="0" smtClean="0"/>
              <a:t> their ideas and opinions.</a:t>
            </a:r>
          </a:p>
          <a:p>
            <a:endParaRPr lang="es-CL" sz="2400" dirty="0"/>
          </a:p>
          <a:p>
            <a:r>
              <a:rPr lang="es-CL" sz="2400" dirty="0" smtClean="0"/>
              <a:t>Students’ </a:t>
            </a:r>
            <a:r>
              <a:rPr lang="es-CL" sz="2400" b="1" dirty="0" smtClean="0"/>
              <a:t>confidence</a:t>
            </a:r>
            <a:r>
              <a:rPr lang="es-CL" sz="2400" dirty="0" smtClean="0"/>
              <a:t> is essential for a cooperative interaction with their classmates and the </a:t>
            </a:r>
            <a:r>
              <a:rPr lang="es-CL" sz="2400" dirty="0" err="1" smtClean="0"/>
              <a:t>teacher</a:t>
            </a:r>
            <a:r>
              <a:rPr lang="es-CL" sz="2400" dirty="0" smtClean="0"/>
              <a:t>.</a:t>
            </a: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xmlns="" val="3340705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pPr algn="ctr"/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is language viewed? </a:t>
            </a:r>
            <a:endParaRPr lang="es-C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500174"/>
            <a:ext cx="7315200" cy="4809187"/>
          </a:xfrm>
        </p:spPr>
        <p:txBody>
          <a:bodyPr>
            <a:normAutofit/>
          </a:bodyPr>
          <a:lstStyle/>
          <a:p>
            <a:endParaRPr lang="es-CL" sz="2400" dirty="0" smtClean="0"/>
          </a:p>
          <a:p>
            <a:r>
              <a:rPr lang="es-CL" sz="2400" dirty="0" smtClean="0"/>
              <a:t>Language</a:t>
            </a:r>
          </a:p>
          <a:p>
            <a:endParaRPr lang="es-CL" sz="2400" dirty="0"/>
          </a:p>
          <a:p>
            <a:r>
              <a:rPr lang="es-CL" sz="2400" dirty="0" smtClean="0"/>
              <a:t>Learners need knowledge of: </a:t>
            </a:r>
            <a:endParaRPr lang="es-CL" sz="2400" dirty="0"/>
          </a:p>
        </p:txBody>
      </p:sp>
      <p:sp>
        <p:nvSpPr>
          <p:cNvPr id="6" name="5 Flecha derecha"/>
          <p:cNvSpPr/>
          <p:nvPr/>
        </p:nvSpPr>
        <p:spPr>
          <a:xfrm>
            <a:off x="3357554" y="1928802"/>
            <a:ext cx="1948206" cy="42862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5643570" y="1857364"/>
            <a:ext cx="2605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communication</a:t>
            </a:r>
            <a:endParaRPr lang="es-ES" sz="2400" dirty="0"/>
          </a:p>
        </p:txBody>
      </p:sp>
      <p:sp>
        <p:nvSpPr>
          <p:cNvPr id="11" name="10 Flecha abajo"/>
          <p:cNvSpPr/>
          <p:nvPr/>
        </p:nvSpPr>
        <p:spPr>
          <a:xfrm>
            <a:off x="1214414" y="3857628"/>
            <a:ext cx="792088" cy="936104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Flecha abajo"/>
          <p:cNvSpPr/>
          <p:nvPr/>
        </p:nvSpPr>
        <p:spPr>
          <a:xfrm>
            <a:off x="4000496" y="3929066"/>
            <a:ext cx="792088" cy="936104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Flecha abajo"/>
          <p:cNvSpPr/>
          <p:nvPr/>
        </p:nvSpPr>
        <p:spPr>
          <a:xfrm>
            <a:off x="6786578" y="3929066"/>
            <a:ext cx="792088" cy="936104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065190" y="5322758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form</a:t>
            </a:r>
            <a:endParaRPr lang="es-ES" sz="28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493845" y="5291196"/>
            <a:ext cx="1566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meaning</a:t>
            </a:r>
            <a:endParaRPr lang="es-ES" sz="2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355056" y="5322758"/>
            <a:ext cx="1444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function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xmlns="" val="1935114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24942"/>
          </a:xfrm>
        </p:spPr>
        <p:txBody>
          <a:bodyPr/>
          <a:lstStyle/>
          <a:p>
            <a:pPr algn="ctr"/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is culture viewed?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5111890"/>
          </a:xfrm>
        </p:spPr>
        <p:txBody>
          <a:bodyPr/>
          <a:lstStyle/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Culture is viewed as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everyday</a:t>
            </a:r>
            <a:r>
              <a:rPr lang="es-ES" dirty="0" smtClean="0"/>
              <a:t> lifestyle of people who use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language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err="1" smtClean="0"/>
              <a:t>Nonverbal</a:t>
            </a:r>
            <a:r>
              <a:rPr lang="es-ES" dirty="0" smtClean="0"/>
              <a:t> behavior </a:t>
            </a:r>
            <a:endParaRPr lang="es-ES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071802" y="3214686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4643438" y="2857496"/>
            <a:ext cx="3845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It might receive greater attention in </a:t>
            </a:r>
          </a:p>
          <a:p>
            <a:r>
              <a:rPr lang="es-ES" sz="2000" dirty="0" smtClean="0"/>
              <a:t>Communicative Language Teaching</a:t>
            </a:r>
            <a:endParaRPr lang="es-ES" sz="2000" dirty="0"/>
          </a:p>
        </p:txBody>
      </p:sp>
      <p:pic>
        <p:nvPicPr>
          <p:cNvPr id="9218" name="Picture 2" descr="http://petersterlacci.com/wp-content/uploads/2013/05/communication_across_cultu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929066"/>
            <a:ext cx="5286412" cy="2578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358471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CL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areas of language are emphasized? What language skills are emphasized?</a:t>
            </a:r>
            <a:endParaRPr lang="es-CL" sz="3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72817"/>
            <a:ext cx="8229600" cy="2799192"/>
          </a:xfrm>
        </p:spPr>
        <p:txBody>
          <a:bodyPr>
            <a:normAutofit/>
          </a:bodyPr>
          <a:lstStyle/>
          <a:p>
            <a:endParaRPr lang="es-CL" sz="2400" dirty="0" smtClean="0"/>
          </a:p>
          <a:p>
            <a:r>
              <a:rPr lang="es-CL" sz="2400" dirty="0" err="1" smtClean="0"/>
              <a:t>Language</a:t>
            </a:r>
            <a:r>
              <a:rPr lang="es-CL" sz="2400" dirty="0" smtClean="0"/>
              <a:t> </a:t>
            </a:r>
            <a:r>
              <a:rPr lang="es-CL" sz="2400" dirty="0" err="1" smtClean="0"/>
              <a:t>functions</a:t>
            </a:r>
            <a:r>
              <a:rPr lang="es-CL" sz="2400" dirty="0" smtClean="0"/>
              <a:t> </a:t>
            </a:r>
            <a:r>
              <a:rPr lang="es-CL" sz="2400" dirty="0" err="1" smtClean="0"/>
              <a:t>might</a:t>
            </a:r>
            <a:r>
              <a:rPr lang="es-CL" sz="2400" dirty="0" smtClean="0"/>
              <a:t> be </a:t>
            </a:r>
            <a:r>
              <a:rPr lang="es-CL" sz="2400" dirty="0" err="1" smtClean="0"/>
              <a:t>emphasized</a:t>
            </a:r>
            <a:r>
              <a:rPr lang="es-CL" sz="2400" dirty="0" smtClean="0"/>
              <a:t> </a:t>
            </a:r>
            <a:r>
              <a:rPr lang="es-CL" sz="2400" dirty="0" err="1" smtClean="0"/>
              <a:t>over</a:t>
            </a:r>
            <a:r>
              <a:rPr lang="es-CL" sz="2400" dirty="0" smtClean="0"/>
              <a:t> </a:t>
            </a:r>
            <a:r>
              <a:rPr lang="es-CL" sz="2400" dirty="0" err="1" smtClean="0"/>
              <a:t>forms</a:t>
            </a:r>
            <a:r>
              <a:rPr lang="es-CL" sz="2400" dirty="0" smtClean="0"/>
              <a:t>.</a:t>
            </a:r>
          </a:p>
          <a:p>
            <a:endParaRPr lang="es-CL" sz="2400" dirty="0"/>
          </a:p>
          <a:p>
            <a:r>
              <a:rPr lang="es-CL" sz="2400" dirty="0" smtClean="0"/>
              <a:t>Students work with language at the discourse level.</a:t>
            </a:r>
          </a:p>
          <a:p>
            <a:endParaRPr lang="es-CL" sz="2400" dirty="0"/>
          </a:p>
          <a:p>
            <a:r>
              <a:rPr lang="es-CL" sz="2400" dirty="0" smtClean="0"/>
              <a:t>Students work on the four skills from the beginning.</a:t>
            </a:r>
            <a:endParaRPr lang="es-CL" sz="2400" dirty="0"/>
          </a:p>
        </p:txBody>
      </p:sp>
      <p:sp>
        <p:nvSpPr>
          <p:cNvPr id="4" name="3 Flecha abajo"/>
          <p:cNvSpPr/>
          <p:nvPr/>
        </p:nvSpPr>
        <p:spPr>
          <a:xfrm>
            <a:off x="1500166" y="4572008"/>
            <a:ext cx="1008112" cy="936104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4 Flecha abajo"/>
          <p:cNvSpPr/>
          <p:nvPr/>
        </p:nvSpPr>
        <p:spPr>
          <a:xfrm>
            <a:off x="3084342" y="4572008"/>
            <a:ext cx="1008112" cy="936104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5 Flecha abajo"/>
          <p:cNvSpPr/>
          <p:nvPr/>
        </p:nvSpPr>
        <p:spPr>
          <a:xfrm>
            <a:off x="4668518" y="4572008"/>
            <a:ext cx="1008112" cy="936104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6 Flecha abajo"/>
          <p:cNvSpPr/>
          <p:nvPr/>
        </p:nvSpPr>
        <p:spPr>
          <a:xfrm>
            <a:off x="6396710" y="4546712"/>
            <a:ext cx="1008112" cy="936104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1386930" y="5920780"/>
            <a:ext cx="1217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Listening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3101442" y="5920780"/>
            <a:ext cx="1195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Reading</a:t>
            </a:r>
            <a:endParaRPr lang="es-ES" sz="24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4530202" y="5920780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Speaking</a:t>
            </a:r>
            <a:endParaRPr lang="es-ES" sz="2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316152" y="5920780"/>
            <a:ext cx="1108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Writing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xmlns="" val="27248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332656"/>
            <a:ext cx="73152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role of the students’ native language?</a:t>
            </a:r>
            <a:endParaRPr lang="es-C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772817"/>
            <a:ext cx="8568952" cy="4536544"/>
          </a:xfrm>
        </p:spPr>
        <p:txBody>
          <a:bodyPr>
            <a:normAutofit lnSpcReduction="10000"/>
          </a:bodyPr>
          <a:lstStyle/>
          <a:p>
            <a:pPr algn="just"/>
            <a:endParaRPr lang="es-CL" sz="2600" dirty="0" smtClean="0"/>
          </a:p>
          <a:p>
            <a:pPr algn="just"/>
            <a:r>
              <a:rPr lang="es-CL" sz="2600" dirty="0" smtClean="0"/>
              <a:t>The </a:t>
            </a:r>
            <a:r>
              <a:rPr lang="es-CL" sz="2600" dirty="0" err="1" smtClean="0"/>
              <a:t>native</a:t>
            </a:r>
            <a:r>
              <a:rPr lang="es-CL" sz="2600" dirty="0" smtClean="0"/>
              <a:t> language of students should be used only if necessary.</a:t>
            </a:r>
          </a:p>
          <a:p>
            <a:endParaRPr lang="es-CL" sz="2600" dirty="0"/>
          </a:p>
          <a:p>
            <a:pPr algn="just"/>
            <a:r>
              <a:rPr lang="es-CL" sz="2600" dirty="0" smtClean="0"/>
              <a:t>The target language should be used not only during communicative activities, but </a:t>
            </a:r>
            <a:r>
              <a:rPr lang="es-CL" sz="2600" dirty="0" err="1" smtClean="0"/>
              <a:t>also</a:t>
            </a:r>
            <a:r>
              <a:rPr lang="es-CL" sz="2600" dirty="0" smtClean="0"/>
              <a:t> </a:t>
            </a:r>
            <a:r>
              <a:rPr lang="es-CL" sz="2600" dirty="0" err="1" smtClean="0"/>
              <a:t>during</a:t>
            </a:r>
            <a:r>
              <a:rPr lang="es-CL" sz="2600" dirty="0" smtClean="0"/>
              <a:t> </a:t>
            </a:r>
            <a:r>
              <a:rPr lang="es-CL" sz="2600" dirty="0" err="1" smtClean="0"/>
              <a:t>the</a:t>
            </a:r>
            <a:r>
              <a:rPr lang="es-CL" sz="2600" dirty="0" smtClean="0"/>
              <a:t> </a:t>
            </a:r>
            <a:r>
              <a:rPr lang="es-CL" sz="2600" dirty="0" err="1" smtClean="0"/>
              <a:t>explanation</a:t>
            </a:r>
            <a:r>
              <a:rPr lang="es-CL" sz="2600" dirty="0" smtClean="0"/>
              <a:t> of  the activities to the students or in assigning homework.</a:t>
            </a:r>
          </a:p>
          <a:p>
            <a:pPr marL="0" indent="0">
              <a:buNone/>
            </a:pPr>
            <a:endParaRPr lang="es-CL" sz="2600" dirty="0" smtClean="0"/>
          </a:p>
          <a:p>
            <a:pPr algn="just"/>
            <a:r>
              <a:rPr lang="es-CL" sz="2600" dirty="0" smtClean="0"/>
              <a:t>The target language is used as a vehicle for communication.</a:t>
            </a:r>
          </a:p>
          <a:p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2629373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3204" y="332656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is evaluation </a:t>
            </a: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accomplished</a:t>
            </a:r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556793"/>
            <a:ext cx="7315200" cy="4752568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/>
              <a:t>The teacher </a:t>
            </a:r>
            <a:r>
              <a:rPr lang="en-US" sz="2400" dirty="0" smtClean="0"/>
              <a:t>evaluates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2400" dirty="0" smtClean="0"/>
              <a:t>The evaluation</a:t>
            </a:r>
          </a:p>
          <a:p>
            <a:pPr>
              <a:buNone/>
            </a:pPr>
            <a:r>
              <a:rPr lang="en-US" sz="2400" dirty="0" smtClean="0"/>
              <a:t>	can </a:t>
            </a:r>
            <a:r>
              <a:rPr lang="en-US" sz="2400" dirty="0"/>
              <a:t>be </a:t>
            </a:r>
            <a:r>
              <a:rPr lang="en-US" sz="2400" dirty="0" smtClean="0"/>
              <a:t>	</a:t>
            </a:r>
          </a:p>
          <a:p>
            <a:endParaRPr lang="en-US" dirty="0"/>
          </a:p>
        </p:txBody>
      </p:sp>
      <p:cxnSp>
        <p:nvCxnSpPr>
          <p:cNvPr id="12" name="11 Conector angular"/>
          <p:cNvCxnSpPr/>
          <p:nvPr/>
        </p:nvCxnSpPr>
        <p:spPr>
          <a:xfrm rot="10800000" flipV="1">
            <a:off x="2786050" y="2214554"/>
            <a:ext cx="1584176" cy="576064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13 Conector angular"/>
          <p:cNvCxnSpPr/>
          <p:nvPr/>
        </p:nvCxnSpPr>
        <p:spPr>
          <a:xfrm>
            <a:off x="4357686" y="2214554"/>
            <a:ext cx="1584176" cy="57606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6516216" y="2492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 dirty="0"/>
          </a:p>
        </p:txBody>
      </p:sp>
      <p:sp>
        <p:nvSpPr>
          <p:cNvPr id="17" name="16 CuadroTexto"/>
          <p:cNvSpPr txBox="1"/>
          <p:nvPr/>
        </p:nvSpPr>
        <p:spPr>
          <a:xfrm>
            <a:off x="1040897" y="2510856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accuracy</a:t>
            </a:r>
            <a:endParaRPr lang="es-CL" sz="2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6228184" y="2510855"/>
            <a:ext cx="116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fluency</a:t>
            </a:r>
            <a:endParaRPr lang="es-CL" sz="2400" dirty="0"/>
          </a:p>
        </p:txBody>
      </p:sp>
      <p:cxnSp>
        <p:nvCxnSpPr>
          <p:cNvPr id="20" name="19 Conector recto de flecha"/>
          <p:cNvCxnSpPr/>
          <p:nvPr/>
        </p:nvCxnSpPr>
        <p:spPr>
          <a:xfrm flipV="1">
            <a:off x="3428992" y="3786190"/>
            <a:ext cx="108012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3428992" y="4500570"/>
            <a:ext cx="108012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4714876" y="342900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formal</a:t>
            </a:r>
            <a:endParaRPr lang="es-CL" sz="2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4643438" y="4643446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informal</a:t>
            </a:r>
            <a:endParaRPr lang="es-CL" sz="2400" dirty="0"/>
          </a:p>
        </p:txBody>
      </p:sp>
      <p:cxnSp>
        <p:nvCxnSpPr>
          <p:cNvPr id="15" name="14 Conector recto"/>
          <p:cNvCxnSpPr/>
          <p:nvPr/>
        </p:nvCxnSpPr>
        <p:spPr>
          <a:xfrm rot="5400000" flipH="1" flipV="1">
            <a:off x="4250529" y="2107397"/>
            <a:ext cx="214314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5124" name="Picture 4" descr="http://www.firstchoicementalhealth.com/wp-content/uploads/2011/05/evalu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643314"/>
            <a:ext cx="2201278" cy="2827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424596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652934"/>
          </a:xfrm>
        </p:spPr>
        <p:txBody>
          <a:bodyPr>
            <a:normAutofit fontScale="90000"/>
          </a:bodyPr>
          <a:lstStyle/>
          <a:p>
            <a:pPr algn="ctr"/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</a:t>
            </a: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the </a:t>
            </a:r>
            <a:r>
              <a:rPr lang="es-C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</a:t>
            </a:r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respond to student errors</a:t>
            </a: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s-C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pPr algn="just"/>
            <a:r>
              <a:rPr lang="en-US" sz="2800" dirty="0" smtClean="0"/>
              <a:t>Students</a:t>
            </a:r>
            <a:r>
              <a:rPr lang="en-US" sz="2800" dirty="0"/>
              <a:t>' errors are </a:t>
            </a:r>
            <a:r>
              <a:rPr lang="en-US" sz="2800" dirty="0" smtClean="0"/>
              <a:t>seen</a:t>
            </a:r>
          </a:p>
          <a:p>
            <a:pPr marL="0" indent="0" algn="just">
              <a:buNone/>
            </a:pPr>
            <a:r>
              <a:rPr lang="en-US" sz="2800" dirty="0" smtClean="0"/>
              <a:t>as </a:t>
            </a:r>
            <a:r>
              <a:rPr lang="en-US" sz="2800" dirty="0"/>
              <a:t>a natural outcome of </a:t>
            </a:r>
            <a:r>
              <a:rPr lang="en-US" sz="2800" dirty="0" smtClean="0"/>
              <a:t>the </a:t>
            </a:r>
          </a:p>
          <a:p>
            <a:pPr marL="0" indent="0" algn="just">
              <a:buNone/>
            </a:pPr>
            <a:r>
              <a:rPr lang="en-US" sz="2800" dirty="0" smtClean="0"/>
              <a:t>development </a:t>
            </a:r>
            <a:r>
              <a:rPr lang="en-US" sz="2800" dirty="0"/>
              <a:t>of 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communication</a:t>
            </a:r>
            <a:r>
              <a:rPr lang="en-US" sz="2800" dirty="0"/>
              <a:t>.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algn="just"/>
            <a:r>
              <a:rPr lang="en-US" sz="2800" dirty="0" smtClean="0"/>
              <a:t>The </a:t>
            </a:r>
            <a:r>
              <a:rPr lang="en-US" sz="2800" dirty="0"/>
              <a:t>teacher notes the errors during fluency activities and </a:t>
            </a:r>
            <a:r>
              <a:rPr lang="en-US" sz="2800" dirty="0" smtClean="0"/>
              <a:t>returns </a:t>
            </a:r>
            <a:r>
              <a:rPr lang="en-US" sz="2800" dirty="0"/>
              <a:t>to them later.</a:t>
            </a:r>
            <a:endParaRPr lang="es-CL" sz="2800" dirty="0"/>
          </a:p>
        </p:txBody>
      </p:sp>
      <p:pic>
        <p:nvPicPr>
          <p:cNvPr id="6" name="Picture 3" descr="C:\Users\usuario\Desktop\descar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643050"/>
            <a:ext cx="3253226" cy="2184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984856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00562" y="642918"/>
            <a:ext cx="3357586" cy="1737312"/>
          </a:xfrm>
        </p:spPr>
        <p:txBody>
          <a:bodyPr>
            <a:noAutofit/>
          </a:bodyPr>
          <a:lstStyle/>
          <a:p>
            <a:pPr algn="ctr"/>
            <a:r>
              <a:rPr lang="es-CL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Techniques</a:t>
            </a:r>
            <a:r>
              <a:rPr lang="es-CL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s-CL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br>
              <a:rPr lang="es-CL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</a:t>
            </a:r>
            <a:endParaRPr lang="es-CL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CL" dirty="0" smtClean="0"/>
          </a:p>
          <a:p>
            <a:r>
              <a:rPr lang="es-CL" sz="2400" dirty="0" smtClean="0"/>
              <a:t>Authentic materials</a:t>
            </a:r>
          </a:p>
          <a:p>
            <a:endParaRPr lang="es-CL" dirty="0"/>
          </a:p>
          <a:p>
            <a:r>
              <a:rPr lang="es-CL" sz="2400" dirty="0" smtClean="0"/>
              <a:t>Scrambled sentences</a:t>
            </a:r>
          </a:p>
          <a:p>
            <a:endParaRPr lang="es-CL" dirty="0"/>
          </a:p>
          <a:p>
            <a:r>
              <a:rPr lang="es-CL" sz="2400" dirty="0" smtClean="0"/>
              <a:t>Language games</a:t>
            </a:r>
            <a:endParaRPr lang="es-CL" sz="2400" dirty="0"/>
          </a:p>
          <a:p>
            <a:endParaRPr lang="es-CL" dirty="0" smtClean="0"/>
          </a:p>
          <a:p>
            <a:r>
              <a:rPr lang="es-CL" sz="2600" dirty="0" smtClean="0"/>
              <a:t>Picture strip story</a:t>
            </a:r>
          </a:p>
          <a:p>
            <a:endParaRPr lang="es-CL" dirty="0"/>
          </a:p>
          <a:p>
            <a:r>
              <a:rPr lang="es-CL" sz="2600" dirty="0" smtClean="0"/>
              <a:t>Role play</a:t>
            </a:r>
            <a:endParaRPr lang="es-CL" sz="2600" dirty="0"/>
          </a:p>
        </p:txBody>
      </p:sp>
      <p:pic>
        <p:nvPicPr>
          <p:cNvPr id="5" name="Picture 2" descr="C:\Users\usuario\Desktop\harry_potter_class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571876"/>
            <a:ext cx="3571900" cy="2678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C:\Users\usuario\Desktop\646793382_3f5b6669cf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46839">
            <a:off x="1443601" y="327409"/>
            <a:ext cx="2376264" cy="22362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29668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714356"/>
            <a:ext cx="7315200" cy="749433"/>
          </a:xfrm>
        </p:spPr>
        <p:txBody>
          <a:bodyPr/>
          <a:lstStyle/>
          <a:p>
            <a:r>
              <a:rPr lang="es-CL" dirty="0" smtClean="0"/>
              <a:t>References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643182"/>
            <a:ext cx="8321578" cy="192882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CL" sz="2800" dirty="0" smtClean="0"/>
              <a:t>Larsen-Freeman D. (2004). </a:t>
            </a:r>
            <a:r>
              <a:rPr lang="es-CL" sz="2800" i="1" dirty="0" smtClean="0"/>
              <a:t>Techniques and </a:t>
            </a:r>
            <a:r>
              <a:rPr lang="es-CL" sz="2800" i="1" dirty="0" err="1" smtClean="0"/>
              <a:t>Principles</a:t>
            </a:r>
            <a:r>
              <a:rPr lang="es-CL" sz="2800" i="1" dirty="0" smtClean="0"/>
              <a:t> in </a:t>
            </a:r>
            <a:r>
              <a:rPr lang="es-CL" sz="2800" i="1" dirty="0" err="1" smtClean="0"/>
              <a:t>Language</a:t>
            </a:r>
            <a:r>
              <a:rPr lang="es-CL" sz="2800" i="1" dirty="0" smtClean="0"/>
              <a:t> </a:t>
            </a:r>
            <a:r>
              <a:rPr lang="es-CL" sz="2800" i="1" dirty="0" err="1" smtClean="0"/>
              <a:t>Teaching</a:t>
            </a:r>
            <a:r>
              <a:rPr lang="es-CL" sz="2800" dirty="0" smtClean="0"/>
              <a:t>. Oxford </a:t>
            </a:r>
            <a:r>
              <a:rPr lang="es-CL" sz="2800" dirty="0" err="1" smtClean="0"/>
              <a:t>University</a:t>
            </a:r>
            <a:r>
              <a:rPr lang="es-CL" sz="2800" dirty="0" smtClean="0"/>
              <a:t> Press. Pp. 121-135.</a:t>
            </a:r>
          </a:p>
          <a:p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1263434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785794"/>
            <a:ext cx="7315200" cy="1154097"/>
          </a:xfrm>
        </p:spPr>
        <p:txBody>
          <a:bodyPr/>
          <a:lstStyle/>
          <a:p>
            <a:pPr algn="just"/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</a:t>
            </a:r>
            <a:endParaRPr lang="es-C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4348" y="1071546"/>
            <a:ext cx="8072494" cy="5254039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  <a:buNone/>
            </a:pPr>
            <a:endParaRPr lang="es-ES" sz="2800" dirty="0" smtClean="0"/>
          </a:p>
          <a:p>
            <a:pPr algn="just">
              <a:lnSpc>
                <a:spcPct val="160000"/>
              </a:lnSpc>
              <a:buNone/>
            </a:pPr>
            <a:endParaRPr lang="es-ES" sz="2800" dirty="0" smtClean="0"/>
          </a:p>
          <a:p>
            <a:pPr algn="just">
              <a:lnSpc>
                <a:spcPct val="160000"/>
              </a:lnSpc>
            </a:pPr>
            <a:r>
              <a:rPr lang="es-ES" sz="2800" dirty="0" smtClean="0"/>
              <a:t>According </a:t>
            </a:r>
            <a:r>
              <a:rPr lang="es-ES" sz="2800" dirty="0"/>
              <a:t>to Larsen-Freeman (2004), communicative language </a:t>
            </a:r>
            <a:r>
              <a:rPr lang="es-ES" sz="2800" dirty="0" err="1"/>
              <a:t>teaching</a:t>
            </a:r>
            <a:r>
              <a:rPr lang="es-ES" sz="2800" dirty="0"/>
              <a:t> </a:t>
            </a:r>
            <a:r>
              <a:rPr lang="es-ES" sz="2800" dirty="0" smtClean="0"/>
              <a:t>“</a:t>
            </a:r>
            <a:r>
              <a:rPr lang="es-ES" sz="2800" dirty="0" err="1" smtClean="0"/>
              <a:t>aims</a:t>
            </a:r>
            <a:r>
              <a:rPr lang="es-ES" sz="2800" dirty="0" smtClean="0"/>
              <a:t> </a:t>
            </a:r>
            <a:r>
              <a:rPr lang="es-ES" sz="2800" dirty="0"/>
              <a:t>broadly to apply the theoretical perspective of the Communicative Approach by making communicative competence the goal of the language teaching and by acknowledging the interdependence of language and </a:t>
            </a:r>
            <a:r>
              <a:rPr lang="es-ES" sz="2800" dirty="0" err="1" smtClean="0"/>
              <a:t>communication</a:t>
            </a:r>
            <a:r>
              <a:rPr lang="es-ES" sz="2800" dirty="0" smtClean="0"/>
              <a:t>” </a:t>
            </a:r>
            <a:r>
              <a:rPr lang="es-CL" sz="2800" dirty="0" smtClean="0"/>
              <a:t>(p. 121)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32208119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71480"/>
            <a:ext cx="7029448" cy="1154097"/>
          </a:xfrm>
        </p:spPr>
        <p:txBody>
          <a:bodyPr>
            <a:normAutofit/>
          </a:bodyPr>
          <a:lstStyle/>
          <a:p>
            <a:pPr algn="ctr"/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Experience</a:t>
            </a:r>
            <a:r>
              <a:rPr lang="es-CL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Predictions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1538" y="2143116"/>
            <a:ext cx="1857388" cy="4111031"/>
          </a:xfrm>
        </p:spPr>
        <p:txBody>
          <a:bodyPr>
            <a:normAutofit/>
          </a:bodyPr>
          <a:lstStyle/>
          <a:p>
            <a:pPr algn="just">
              <a:lnSpc>
                <a:spcPct val="160000"/>
              </a:lnSpc>
              <a:buNone/>
            </a:pPr>
            <a:r>
              <a:rPr lang="es-ES" sz="3200" b="1" dirty="0" smtClean="0"/>
              <a:t>2015:</a:t>
            </a:r>
          </a:p>
          <a:p>
            <a:pPr algn="just">
              <a:lnSpc>
                <a:spcPct val="160000"/>
              </a:lnSpc>
              <a:buNone/>
            </a:pPr>
            <a:r>
              <a:rPr lang="es-ES" sz="3200" b="1" dirty="0" smtClean="0"/>
              <a:t>2017:</a:t>
            </a:r>
          </a:p>
          <a:p>
            <a:pPr algn="just">
              <a:lnSpc>
                <a:spcPct val="160000"/>
              </a:lnSpc>
              <a:buNone/>
            </a:pPr>
            <a:r>
              <a:rPr lang="es-ES" sz="3200" b="1" dirty="0" smtClean="0"/>
              <a:t>2025:</a:t>
            </a:r>
          </a:p>
          <a:p>
            <a:pPr algn="just">
              <a:lnSpc>
                <a:spcPct val="160000"/>
              </a:lnSpc>
              <a:buNone/>
            </a:pPr>
            <a:r>
              <a:rPr lang="es-ES" sz="3200" b="1" dirty="0" smtClean="0"/>
              <a:t>2050:</a:t>
            </a:r>
          </a:p>
          <a:p>
            <a:pPr algn="just">
              <a:lnSpc>
                <a:spcPct val="160000"/>
              </a:lnSpc>
              <a:buNone/>
            </a:pPr>
            <a:endParaRPr lang="es-ES" sz="2800" dirty="0" smtClean="0"/>
          </a:p>
        </p:txBody>
      </p:sp>
      <p:pic>
        <p:nvPicPr>
          <p:cNvPr id="1026" name="Picture 2" descr="http://3.bp.blogspot.com/-EKApzr4JUw4/TuDX25X51FI/AAAAAAAAI9Y/U4CHNdM7LsY/s1600/predic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2214554"/>
            <a:ext cx="3286148" cy="37661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08119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mi.org/Content/Images/Principles_pl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317"/>
            <a:ext cx="9162882" cy="685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2636912"/>
            <a:ext cx="6552728" cy="2160240"/>
          </a:xfrm>
        </p:spPr>
        <p:txBody>
          <a:bodyPr>
            <a:noAutofit/>
          </a:bodyPr>
          <a:lstStyle/>
          <a:p>
            <a:pPr algn="ctr"/>
            <a:r>
              <a:rPr lang="es-CL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Reviewing</a:t>
            </a:r>
            <a:br>
              <a:rPr lang="es-CL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br>
              <a:rPr lang="es-CL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Principles</a:t>
            </a:r>
            <a:endParaRPr lang="es-CL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993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157592" cy="792088"/>
          </a:xfrm>
        </p:spPr>
        <p:txBody>
          <a:bodyPr>
            <a:noAutofit/>
          </a:bodyPr>
          <a:lstStyle/>
          <a:p>
            <a:pPr algn="ctr"/>
            <a:r>
              <a:rPr lang="es-CL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3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es-CL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the goals of teachers who use Communicative </a:t>
            </a:r>
            <a:r>
              <a:rPr lang="es-CL" sz="3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Language</a:t>
            </a:r>
            <a:r>
              <a:rPr lang="es-CL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sz="3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</a:t>
            </a:r>
            <a:r>
              <a:rPr lang="es-CL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br>
              <a:rPr lang="es-CL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CL" sz="3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785926"/>
            <a:ext cx="8229600" cy="4872893"/>
          </a:xfrm>
        </p:spPr>
        <p:txBody>
          <a:bodyPr/>
          <a:lstStyle/>
          <a:p>
            <a:pPr algn="ctr">
              <a:buNone/>
            </a:pPr>
            <a:r>
              <a:rPr lang="es-CL" sz="2800" dirty="0" smtClean="0"/>
              <a:t>The goal is to enable students to communicate in the target </a:t>
            </a:r>
            <a:r>
              <a:rPr lang="es-CL" sz="2800" dirty="0" err="1" smtClean="0"/>
              <a:t>language</a:t>
            </a:r>
            <a:r>
              <a:rPr lang="es-CL" sz="2800" dirty="0" smtClean="0"/>
              <a:t>.</a:t>
            </a:r>
          </a:p>
          <a:p>
            <a:pPr algn="ctr">
              <a:buNone/>
            </a:pPr>
            <a:endParaRPr lang="es-CL" sz="2800" dirty="0" smtClean="0"/>
          </a:p>
          <a:p>
            <a:pPr>
              <a:buNone/>
            </a:pPr>
            <a:r>
              <a:rPr lang="es-CL" sz="2800" dirty="0" err="1" smtClean="0"/>
              <a:t>Therefore</a:t>
            </a:r>
            <a:r>
              <a:rPr lang="es-CL" sz="2800" dirty="0" smtClean="0"/>
              <a:t>, </a:t>
            </a:r>
            <a:r>
              <a:rPr lang="es-CL" sz="2800" dirty="0" err="1" smtClean="0"/>
              <a:t>students</a:t>
            </a:r>
            <a:r>
              <a:rPr lang="es-CL" sz="2800" dirty="0" smtClean="0"/>
              <a:t> </a:t>
            </a:r>
            <a:r>
              <a:rPr lang="es-CL" sz="2800" dirty="0" err="1" smtClean="0"/>
              <a:t>need</a:t>
            </a:r>
            <a:r>
              <a:rPr lang="es-CL" sz="2800" dirty="0" smtClean="0"/>
              <a:t> </a:t>
            </a:r>
            <a:r>
              <a:rPr lang="es-CL" sz="2800" dirty="0" err="1" smtClean="0"/>
              <a:t>knowledge</a:t>
            </a:r>
            <a:r>
              <a:rPr lang="es-CL" sz="2800" dirty="0" smtClean="0"/>
              <a:t> of:</a:t>
            </a:r>
          </a:p>
          <a:p>
            <a:endParaRPr lang="es-CL" dirty="0"/>
          </a:p>
          <a:p>
            <a:endParaRPr lang="es-CL" dirty="0"/>
          </a:p>
        </p:txBody>
      </p:sp>
      <p:sp>
        <p:nvSpPr>
          <p:cNvPr id="5" name="4 Flecha abajo"/>
          <p:cNvSpPr/>
          <p:nvPr/>
        </p:nvSpPr>
        <p:spPr>
          <a:xfrm>
            <a:off x="1071538" y="4000504"/>
            <a:ext cx="1296144" cy="119340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/>
          </a:p>
        </p:txBody>
      </p:sp>
      <p:sp>
        <p:nvSpPr>
          <p:cNvPr id="7" name="6 Flecha abajo"/>
          <p:cNvSpPr/>
          <p:nvPr/>
        </p:nvSpPr>
        <p:spPr>
          <a:xfrm>
            <a:off x="3663826" y="4035032"/>
            <a:ext cx="1296144" cy="119340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/>
          </a:p>
        </p:txBody>
      </p:sp>
      <p:sp>
        <p:nvSpPr>
          <p:cNvPr id="8" name="7 Flecha abajo"/>
          <p:cNvSpPr/>
          <p:nvPr/>
        </p:nvSpPr>
        <p:spPr>
          <a:xfrm>
            <a:off x="6256114" y="4000504"/>
            <a:ext cx="1296144" cy="119340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dirty="0"/>
          </a:p>
        </p:txBody>
      </p:sp>
      <p:sp>
        <p:nvSpPr>
          <p:cNvPr id="9" name="8 CuadroTexto"/>
          <p:cNvSpPr txBox="1"/>
          <p:nvPr/>
        </p:nvSpPr>
        <p:spPr>
          <a:xfrm>
            <a:off x="857224" y="5357826"/>
            <a:ext cx="1709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Linguistics </a:t>
            </a:r>
          </a:p>
          <a:p>
            <a:pPr algn="ctr"/>
            <a:r>
              <a:rPr lang="es-ES" sz="2400" dirty="0" smtClean="0"/>
              <a:t>forms</a:t>
            </a:r>
            <a:endParaRPr lang="es-ES" sz="24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571868" y="5286388"/>
            <a:ext cx="1521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 smtClean="0"/>
              <a:t>Meanings</a:t>
            </a:r>
            <a:endParaRPr lang="es-ES" sz="2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143636" y="5214950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 smtClean="0"/>
              <a:t>Functions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xmlns="" val="20952426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782960"/>
          </a:xfrm>
        </p:spPr>
        <p:txBody>
          <a:bodyPr>
            <a:normAutofit/>
          </a:bodyPr>
          <a:lstStyle/>
          <a:p>
            <a:pPr algn="ctr"/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role of the </a:t>
            </a:r>
            <a:r>
              <a:rPr lang="es-C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</a:t>
            </a: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s-C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2000240"/>
            <a:ext cx="7315200" cy="3539527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s-CL" sz="3300" dirty="0" smtClean="0">
                <a:solidFill>
                  <a:schemeClr val="tx1"/>
                </a:solidFill>
              </a:rPr>
              <a:t>The </a:t>
            </a:r>
            <a:r>
              <a:rPr lang="es-CL" sz="3300" dirty="0" err="1" smtClean="0">
                <a:solidFill>
                  <a:schemeClr val="tx1"/>
                </a:solidFill>
              </a:rPr>
              <a:t>teacher</a:t>
            </a:r>
            <a:r>
              <a:rPr lang="es-CL" sz="3300" dirty="0" smtClean="0">
                <a:solidFill>
                  <a:schemeClr val="tx1"/>
                </a:solidFill>
              </a:rPr>
              <a:t> facilities communication in the classroom.</a:t>
            </a:r>
          </a:p>
          <a:p>
            <a:pPr algn="just"/>
            <a:endParaRPr lang="es-CL" sz="3300" dirty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es-CL" sz="3300" dirty="0" smtClean="0">
                <a:solidFill>
                  <a:schemeClr val="tx1"/>
                </a:solidFill>
              </a:rPr>
              <a:t>The </a:t>
            </a:r>
            <a:r>
              <a:rPr lang="es-CL" sz="3300" dirty="0" err="1" smtClean="0">
                <a:solidFill>
                  <a:schemeClr val="tx1"/>
                </a:solidFill>
              </a:rPr>
              <a:t>teacher</a:t>
            </a:r>
            <a:r>
              <a:rPr lang="es-CL" sz="3300" dirty="0" smtClean="0">
                <a:solidFill>
                  <a:schemeClr val="tx1"/>
                </a:solidFill>
              </a:rPr>
              <a:t> has to advice </a:t>
            </a:r>
          </a:p>
          <a:p>
            <a:pPr marL="0" indent="0" algn="just">
              <a:buNone/>
            </a:pPr>
            <a:r>
              <a:rPr lang="es-CL" sz="3300" dirty="0" smtClean="0">
                <a:solidFill>
                  <a:schemeClr val="tx1"/>
                </a:solidFill>
              </a:rPr>
              <a:t>students.</a:t>
            </a:r>
          </a:p>
          <a:p>
            <a:pPr algn="just"/>
            <a:endParaRPr lang="es-CL" sz="3300" dirty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es-CL" sz="3300" dirty="0" smtClean="0">
                <a:solidFill>
                  <a:schemeClr val="tx1"/>
                </a:solidFill>
              </a:rPr>
              <a:t>The </a:t>
            </a:r>
            <a:r>
              <a:rPr lang="es-CL" sz="3300" dirty="0" err="1" smtClean="0">
                <a:solidFill>
                  <a:schemeClr val="tx1"/>
                </a:solidFill>
              </a:rPr>
              <a:t>teacher</a:t>
            </a:r>
            <a:r>
              <a:rPr lang="es-CL" sz="3300" dirty="0" smtClean="0">
                <a:solidFill>
                  <a:schemeClr val="tx1"/>
                </a:solidFill>
              </a:rPr>
              <a:t> has to be a </a:t>
            </a:r>
          </a:p>
          <a:p>
            <a:pPr marL="0" indent="0" algn="just">
              <a:buNone/>
            </a:pPr>
            <a:r>
              <a:rPr lang="es-CL" sz="3300" dirty="0" err="1" smtClean="0">
                <a:solidFill>
                  <a:schemeClr val="tx1"/>
                </a:solidFill>
              </a:rPr>
              <a:t>co-comunicator</a:t>
            </a:r>
            <a:r>
              <a:rPr lang="es-CL" sz="3300" dirty="0" smtClean="0">
                <a:solidFill>
                  <a:schemeClr val="tx1"/>
                </a:solidFill>
              </a:rPr>
              <a:t>.</a:t>
            </a:r>
          </a:p>
          <a:p>
            <a:endParaRPr lang="es-CL" dirty="0"/>
          </a:p>
        </p:txBody>
      </p:sp>
      <p:pic>
        <p:nvPicPr>
          <p:cNvPr id="15362" name="Picture 2" descr="http://fwds.in/wp-content/uploads/2012/08/Student-Teacher-Jo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857628"/>
            <a:ext cx="3530363" cy="24288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011921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724942"/>
          </a:xfrm>
        </p:spPr>
        <p:txBody>
          <a:bodyPr>
            <a:noAutofit/>
          </a:bodyPr>
          <a:lstStyle/>
          <a:p>
            <a:pPr algn="just"/>
            <a:r>
              <a:rPr lang="es-CL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s-CL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the role of the students?</a:t>
            </a:r>
            <a:endParaRPr lang="es-E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es-ES" sz="2800" dirty="0" smtClean="0"/>
              <a:t>Students act as comunicators.</a:t>
            </a:r>
          </a:p>
          <a:p>
            <a:endParaRPr lang="es-ES" dirty="0" smtClean="0"/>
          </a:p>
          <a:p>
            <a:r>
              <a:rPr lang="es-ES" sz="2800" dirty="0" smtClean="0"/>
              <a:t>Students have to negotiate meaning.</a:t>
            </a:r>
          </a:p>
          <a:p>
            <a:endParaRPr lang="es-ES" dirty="0"/>
          </a:p>
          <a:p>
            <a:r>
              <a:rPr lang="es-ES" sz="2800" dirty="0" smtClean="0"/>
              <a:t>Students have to be responsable for their own learning.</a:t>
            </a:r>
          </a:p>
          <a:p>
            <a:endParaRPr lang="es-ES" dirty="0"/>
          </a:p>
          <a:p>
            <a:endParaRPr lang="es-ES" dirty="0" smtClean="0"/>
          </a:p>
        </p:txBody>
      </p:sp>
      <p:pic>
        <p:nvPicPr>
          <p:cNvPr id="14338" name="Picture 2" descr="http://usi.ie/wp-content/uploads/2013/08/college_stud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857628"/>
            <a:ext cx="4786346" cy="2691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41960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4286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some characteristics of the teaching/learning process?</a:t>
            </a:r>
            <a:endParaRPr lang="es-C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214422"/>
            <a:ext cx="8858280" cy="5184576"/>
          </a:xfrm>
        </p:spPr>
        <p:txBody>
          <a:bodyPr/>
          <a:lstStyle/>
          <a:p>
            <a:endParaRPr lang="es-CL" sz="2800" dirty="0" smtClean="0"/>
          </a:p>
          <a:p>
            <a:r>
              <a:rPr lang="es-CL" sz="3000" dirty="0" err="1" smtClean="0"/>
              <a:t>Activities</a:t>
            </a:r>
            <a:r>
              <a:rPr lang="es-CL" sz="3000" dirty="0" smtClean="0"/>
              <a:t> are </a:t>
            </a:r>
            <a:r>
              <a:rPr lang="es-CL" sz="3000" dirty="0" err="1" smtClean="0"/>
              <a:t>carried</a:t>
            </a:r>
            <a:r>
              <a:rPr lang="es-CL" sz="3000" dirty="0" smtClean="0"/>
              <a:t> </a:t>
            </a:r>
            <a:r>
              <a:rPr lang="es-CL" sz="3000" dirty="0" err="1" smtClean="0"/>
              <a:t>out</a:t>
            </a:r>
            <a:r>
              <a:rPr lang="es-CL" sz="3000" dirty="0" smtClean="0"/>
              <a:t> </a:t>
            </a:r>
            <a:r>
              <a:rPr lang="es-CL" sz="3000" dirty="0" err="1" smtClean="0"/>
              <a:t>by</a:t>
            </a:r>
            <a:r>
              <a:rPr lang="es-CL" sz="3000" dirty="0" smtClean="0"/>
              <a:t> </a:t>
            </a:r>
            <a:r>
              <a:rPr lang="es-CL" sz="3000" dirty="0" err="1" smtClean="0"/>
              <a:t>students</a:t>
            </a:r>
            <a:r>
              <a:rPr lang="es-CL" sz="3000" dirty="0" smtClean="0"/>
              <a:t> in </a:t>
            </a:r>
            <a:r>
              <a:rPr lang="es-CL" sz="3000" dirty="0" err="1" smtClean="0"/>
              <a:t>small</a:t>
            </a:r>
            <a:r>
              <a:rPr lang="es-CL" sz="3000" dirty="0" smtClean="0"/>
              <a:t> </a:t>
            </a:r>
            <a:r>
              <a:rPr lang="es-CL" sz="3000" dirty="0" err="1" smtClean="0"/>
              <a:t>groups</a:t>
            </a:r>
            <a:r>
              <a:rPr lang="es-CL" sz="3000" dirty="0" smtClean="0"/>
              <a:t>.</a:t>
            </a:r>
          </a:p>
          <a:p>
            <a:r>
              <a:rPr lang="es-CL" sz="3000" dirty="0" err="1" smtClean="0"/>
              <a:t>Everything</a:t>
            </a:r>
            <a:r>
              <a:rPr lang="es-CL" sz="3000" dirty="0" smtClean="0"/>
              <a:t> </a:t>
            </a:r>
            <a:r>
              <a:rPr lang="es-CL" sz="3000" dirty="0" err="1" smtClean="0"/>
              <a:t>is</a:t>
            </a:r>
            <a:r>
              <a:rPr lang="es-CL" sz="3000" dirty="0" smtClean="0"/>
              <a:t> done with a communicative intent.</a:t>
            </a:r>
          </a:p>
          <a:p>
            <a:endParaRPr lang="es-CL" sz="3000" dirty="0" smtClean="0"/>
          </a:p>
          <a:p>
            <a:r>
              <a:rPr lang="es-CL" sz="3000" dirty="0" err="1" smtClean="0"/>
              <a:t>Communicative</a:t>
            </a:r>
            <a:r>
              <a:rPr lang="es-CL" sz="3000" dirty="0" smtClean="0"/>
              <a:t> </a:t>
            </a:r>
            <a:r>
              <a:rPr lang="es-CL" sz="3000" dirty="0" err="1" smtClean="0"/>
              <a:t>activities</a:t>
            </a:r>
            <a:r>
              <a:rPr lang="es-CL" sz="3000" dirty="0" smtClean="0"/>
              <a:t>:</a:t>
            </a:r>
          </a:p>
          <a:p>
            <a:endParaRPr lang="es-CL" dirty="0"/>
          </a:p>
          <a:p>
            <a:pPr marL="0" indent="0">
              <a:buNone/>
            </a:pPr>
            <a:endParaRPr lang="es-CL" dirty="0" smtClean="0"/>
          </a:p>
          <a:p>
            <a:endParaRPr lang="es-CL" dirty="0" smtClean="0"/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3 Flecha curvada hacia abajo"/>
          <p:cNvSpPr/>
          <p:nvPr/>
        </p:nvSpPr>
        <p:spPr>
          <a:xfrm>
            <a:off x="3428992" y="4714884"/>
            <a:ext cx="1512168" cy="648072"/>
          </a:xfrm>
          <a:prstGeom prst="curved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5" name="4 Flecha curvada hacia abajo"/>
          <p:cNvSpPr/>
          <p:nvPr/>
        </p:nvSpPr>
        <p:spPr>
          <a:xfrm>
            <a:off x="928662" y="4714884"/>
            <a:ext cx="1512168" cy="648072"/>
          </a:xfrm>
          <a:prstGeom prst="curved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6" name="5 Flecha curvada hacia abajo"/>
          <p:cNvSpPr/>
          <p:nvPr/>
        </p:nvSpPr>
        <p:spPr>
          <a:xfrm>
            <a:off x="5929322" y="4714884"/>
            <a:ext cx="1512168" cy="648072"/>
          </a:xfrm>
          <a:prstGeom prst="curved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49376" y="5856376"/>
            <a:ext cx="2685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Information gap</a:t>
            </a:r>
            <a:endParaRPr lang="es-ES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419432" y="5856376"/>
            <a:ext cx="1225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choice</a:t>
            </a:r>
            <a:endParaRPr lang="es-ES" sz="2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945743" y="5856376"/>
            <a:ext cx="1645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feedback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xmlns="" val="434380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01608" cy="1431032"/>
          </a:xfrm>
        </p:spPr>
        <p:txBody>
          <a:bodyPr>
            <a:noAutofit/>
          </a:bodyPr>
          <a:lstStyle/>
          <a:p>
            <a:pPr algn="ctr"/>
            <a:r>
              <a:rPr lang="es-C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nature of student-teacher interaction? What is the nature of student-student interaction?</a:t>
            </a:r>
            <a:endParaRPr lang="es-C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endParaRPr lang="es-CL" dirty="0" smtClean="0"/>
          </a:p>
          <a:p>
            <a:r>
              <a:rPr lang="es-CL" dirty="0" err="1" smtClean="0"/>
              <a:t>Teacher-student</a:t>
            </a:r>
            <a:endParaRPr lang="es-CL" dirty="0" smtClean="0"/>
          </a:p>
          <a:p>
            <a:endParaRPr lang="es-CL" dirty="0"/>
          </a:p>
          <a:p>
            <a:endParaRPr lang="es-CL" dirty="0" smtClean="0"/>
          </a:p>
          <a:p>
            <a:pPr>
              <a:buNone/>
            </a:pPr>
            <a:endParaRPr lang="es-CL" dirty="0" smtClean="0"/>
          </a:p>
          <a:p>
            <a:r>
              <a:rPr lang="es-CL" dirty="0" err="1" smtClean="0"/>
              <a:t>Student-student</a:t>
            </a:r>
            <a:r>
              <a:rPr lang="es-CL" dirty="0" smtClean="0"/>
              <a:t>  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2928926" y="2500306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4643438" y="2214554"/>
            <a:ext cx="3340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Facilitator of the activities</a:t>
            </a:r>
            <a:endParaRPr lang="es-ES" sz="2400" dirty="0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3000364" y="3857628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23" name="22 Diagrama"/>
          <p:cNvGraphicFramePr/>
          <p:nvPr>
            <p:extLst>
              <p:ext uri="{D42A27DB-BD31-4B8C-83A1-F6EECF244321}">
                <p14:modId xmlns:p14="http://schemas.microsoft.com/office/powerpoint/2010/main" xmlns="" val="1721560895"/>
              </p:ext>
            </p:extLst>
          </p:nvPr>
        </p:nvGraphicFramePr>
        <p:xfrm>
          <a:off x="3214678" y="3079752"/>
          <a:ext cx="5524528" cy="3778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0" name="Picture 2" descr="http://respartners.com/wp-content/uploads/2011/01/INTERACTION-300x22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8662" y="4786322"/>
            <a:ext cx="2095495" cy="1571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679592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a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815</TotalTime>
  <Words>511</Words>
  <Application>Microsoft Office PowerPoint</Application>
  <PresentationFormat>Presentación en pantalla (4:3)</PresentationFormat>
  <Paragraphs>138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Perspectiva</vt:lpstr>
      <vt:lpstr>       Communicative Language Teaching  Larsen-Freeman (2004)</vt:lpstr>
      <vt:lpstr>Definition</vt:lpstr>
      <vt:lpstr>Experience: Predictions</vt:lpstr>
      <vt:lpstr>Reviewing  the  Principles</vt:lpstr>
      <vt:lpstr> What are the goals of teachers who use Communicative Language Teaching? </vt:lpstr>
      <vt:lpstr>What is the role of the teacher?</vt:lpstr>
      <vt:lpstr>What is the role of the students?</vt:lpstr>
      <vt:lpstr>What are some characteristics of the teaching/learning process?</vt:lpstr>
      <vt:lpstr>What is the nature of student-teacher interaction? What is the nature of student-student interaction?</vt:lpstr>
      <vt:lpstr>How are the feelings of the students dealt with?</vt:lpstr>
      <vt:lpstr>How is language viewed? </vt:lpstr>
      <vt:lpstr>How is culture viewed?</vt:lpstr>
      <vt:lpstr>What areas of language are emphasized? What language skills are emphasized?</vt:lpstr>
      <vt:lpstr>What is the role of the students’ native language?</vt:lpstr>
      <vt:lpstr>How is evaluation accomplished?</vt:lpstr>
      <vt:lpstr> How does the teacher respond to student errors?</vt:lpstr>
      <vt:lpstr>Techniques  and  materials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Communicative Language Teaching</dc:title>
  <dc:creator>susan</dc:creator>
  <cp:lastModifiedBy>usuario</cp:lastModifiedBy>
  <cp:revision>85</cp:revision>
  <dcterms:created xsi:type="dcterms:W3CDTF">2014-04-13T00:17:32Z</dcterms:created>
  <dcterms:modified xsi:type="dcterms:W3CDTF">2014-06-22T03:58:18Z</dcterms:modified>
</cp:coreProperties>
</file>